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sldIdLst>
    <p:sldId id="256" r:id="rId3"/>
    <p:sldId id="257" r:id="rId4"/>
    <p:sldId id="278" r:id="rId5"/>
    <p:sldId id="258" r:id="rId6"/>
    <p:sldId id="261" r:id="rId7"/>
    <p:sldId id="262" r:id="rId8"/>
    <p:sldId id="259" r:id="rId9"/>
    <p:sldId id="263" r:id="rId10"/>
    <p:sldId id="266" r:id="rId11"/>
    <p:sldId id="282" r:id="rId12"/>
    <p:sldId id="273" r:id="rId13"/>
    <p:sldId id="280" r:id="rId14"/>
    <p:sldId id="281" r:id="rId15"/>
    <p:sldId id="283" r:id="rId16"/>
    <p:sldId id="272" r:id="rId17"/>
    <p:sldId id="268" r:id="rId18"/>
    <p:sldId id="285" r:id="rId19"/>
    <p:sldId id="284" r:id="rId20"/>
    <p:sldId id="271" r:id="rId21"/>
    <p:sldId id="274" r:id="rId22"/>
    <p:sldId id="267" r:id="rId23"/>
    <p:sldId id="279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821410845441428E-2"/>
          <c:y val="0.10749378109452737"/>
          <c:w val="0.92717858915455853"/>
          <c:h val="0.7808979218082814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DC-4812-BD80-D2049C85140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DC-4812-BD80-D2049C85140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92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DC-4812-BD80-D2049C85140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DC-4812-BD80-D2049C85140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DC-4812-BD80-D2049C8514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  <c:pt idx="4">
                  <c:v>2023 г.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</c:v>
                </c:pt>
                <c:pt idx="1">
                  <c:v>37</c:v>
                </c:pt>
                <c:pt idx="2">
                  <c:v>34</c:v>
                </c:pt>
                <c:pt idx="3">
                  <c:v>38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E-4AAF-923E-CA9E15855C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  <c:pt idx="4">
                  <c:v>2023 г.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48BE-4AAF-923E-CA9E15855CE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2019 г.</c:v>
                </c:pt>
                <c:pt idx="1">
                  <c:v>2020 г.</c:v>
                </c:pt>
                <c:pt idx="2">
                  <c:v>2021 г.</c:v>
                </c:pt>
                <c:pt idx="3">
                  <c:v>2022 г.</c:v>
                </c:pt>
                <c:pt idx="4">
                  <c:v>2023 г.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48BE-4AAF-923E-CA9E15855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1238400"/>
        <c:axId val="51239936"/>
        <c:axId val="0"/>
      </c:bar3DChart>
      <c:catAx>
        <c:axId val="5123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239936"/>
        <c:crosses val="autoZero"/>
        <c:auto val="1"/>
        <c:lblAlgn val="ctr"/>
        <c:lblOffset val="100"/>
        <c:noMultiLvlLbl val="0"/>
      </c:catAx>
      <c:valAx>
        <c:axId val="5123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238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53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29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25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02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69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2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45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65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977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7778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96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26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877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045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281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defTabSz="914400"/>
            <a:fld id="{676298E9-89ED-4E71-ACA4-CE8AB8D1C479}" type="datetimeFigureOut">
              <a:rPr lang="ru-RU" smtClean="0"/>
              <a:pPr defTabSz="914400"/>
              <a:t>28.05.2024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defTabSz="914400"/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defTabSz="914400"/>
            <a:fld id="{18B33F16-3B41-4874-AD0D-2388CA86BDA8}" type="slidenum">
              <a:rPr lang="ru-RU" smtClean="0"/>
              <a:pPr defTabSz="91440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315205"/>
      </p:ext>
    </p:extLst>
  </p:cSld>
  <p:clrMapOvr>
    <a:masterClrMapping/>
  </p:clrMapOvr>
  <p:transition spd="slow" advClick="0" advTm="10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58741171"/>
      </p:ext>
    </p:extLst>
  </p:cSld>
  <p:clrMapOvr>
    <a:masterClrMapping/>
  </p:clrMapOvr>
  <p:transition spd="slow" advClick="0" advTm="10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white"/>
                </a:solidFill>
              </a:rPr>
              <a:pPr defTabSz="914400"/>
              <a:t>28.05.2024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white"/>
                </a:solidFill>
              </a:rPr>
              <a:pPr defTabSz="914400"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898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white"/>
                </a:solidFill>
              </a:rPr>
              <a:pPr defTabSz="914400"/>
              <a:t>28.05.2024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white"/>
                </a:solidFill>
              </a:rPr>
              <a:pPr defTabSz="914400"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14033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868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white"/>
                </a:solidFill>
              </a:rPr>
              <a:pPr defTabSz="914400"/>
              <a:t>28.05.2024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white"/>
                </a:solidFill>
              </a:rPr>
              <a:pPr defTabSz="914400"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86971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462970"/>
      </p:ext>
    </p:extLst>
  </p:cSld>
  <p:clrMapOvr>
    <a:masterClrMapping/>
  </p:clrMapOvr>
  <p:transition spd="slow" advClick="0" advTm="1000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105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676298E9-89ED-4E71-ACA4-CE8AB8D1C479}" type="datetimeFigureOut">
              <a:rPr lang="ru-RU" smtClean="0">
                <a:solidFill>
                  <a:prstClr val="white"/>
                </a:solidFill>
              </a:rPr>
              <a:pPr defTabSz="914400"/>
              <a:t>28.05.2024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defTabSz="914400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18B33F16-3B41-4874-AD0D-2388CA86BDA8}" type="slidenum">
              <a:rPr lang="ru-RU" smtClean="0">
                <a:solidFill>
                  <a:prstClr val="white"/>
                </a:solidFill>
              </a:rPr>
              <a:pPr defTabSz="914400"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42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54768"/>
      </p:ext>
    </p:extLst>
  </p:cSld>
  <p:clrMapOvr>
    <a:masterClrMapping/>
  </p:clrMapOvr>
  <p:transition spd="slow" advClick="0" advTm="1000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39822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56541-D96D-4B57-A8F3-027837E9CBF4}" type="datetimeFigureOut">
              <a:rPr lang="ru-RU" smtClean="0"/>
              <a:t>28.05.2024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F143F4-19BF-42E7-880C-0BD5F04D05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13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676298E9-89ED-4E71-ACA4-CE8AB8D1C479}" type="datetimeFigureOut">
              <a:rPr lang="ru-RU" smtClean="0">
                <a:solidFill>
                  <a:prstClr val="black"/>
                </a:solidFill>
              </a:rPr>
              <a:pPr defTabSz="914400"/>
              <a:t>28.05.2024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914400"/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defTabSz="914400"/>
            <a:fld id="{18B33F16-3B41-4874-AD0D-2388CA86BDA8}" type="slidenum">
              <a:rPr lang="ru-RU" smtClean="0">
                <a:solidFill>
                  <a:prstClr val="black"/>
                </a:solidFill>
              </a:rPr>
              <a:pPr defTabSz="914400"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9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 advClick="0" advTm="10000">
    <p:fad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477467" y="5164667"/>
            <a:ext cx="5904534" cy="116433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5677" y="1985555"/>
            <a:ext cx="84786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ПРОФСОЮЗНАЯ ОРГАНИЗАЦИЯ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АВТОНОМНОГО ДОШКОЛЬНОГО ОБЩЕОБРАЗОВАТЕЛЬНОГО УЧРЕЖДЕНИЯ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САДА №90 ГОРОДА ТЮМЕНИ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31" y="389466"/>
            <a:ext cx="1869078" cy="1246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 rot="10800000" flipV="1">
            <a:off x="2329839" y="5092010"/>
            <a:ext cx="60521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Отчетно-выборное собрание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28.05.2024</a:t>
            </a:r>
          </a:p>
          <a:p>
            <a:pPr algn="ctr"/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46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18308" y="339635"/>
            <a:ext cx="1032909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собрания: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отчете профсоюзного комитета о работе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2024 год.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Об отчете контрольно-ревизионной комиссии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с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2024 год.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 прекращении полномочий выборных органов.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Об избрании председателя первичной организации.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Об избрании комитета первичной организации.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Об избрании контрольно-ревизионной комиссии.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Об избрании делегата на отчетно-выборную конференцию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Тюменской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организации Профессионального союза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 образования и науки Российской Федерации.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О выдвижении кандидатуры на должность председателя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Тюменской 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организации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союза работников народного образования </a:t>
            </a:r>
            <a:endParaRPr lang="ru-RU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07913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" y="212942"/>
            <a:ext cx="904379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244" y="0"/>
            <a:ext cx="2901755" cy="3865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74" y="3807229"/>
            <a:ext cx="3131126" cy="30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97200" y="261256"/>
            <a:ext cx="68696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 нашего профсоюза – 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его массовости, 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сплоченности членов, 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энергичном и принципиальном профсоюзном комитете.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66" y="845456"/>
            <a:ext cx="2078337" cy="1628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016137" y="3535680"/>
            <a:ext cx="63137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профсоюза –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трудовых,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социально-экономических,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духовных прав и интересов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профсоюза.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3" y="3115003"/>
            <a:ext cx="4438427" cy="34859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82880"/>
            <a:ext cx="3848793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71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064" y="775063"/>
            <a:ext cx="9544594" cy="459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Первичная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профсоюзная организация           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осуществляет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свою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работу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по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следующим направлениям: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Нормативно-правовое обеспечение деятельности профсоюза.</a:t>
            </a:r>
          </a:p>
          <a:p>
            <a:pPr eaLnBrk="0" hangingPunct="0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Организация работы с кадрами и активом, обучение кадров.</a:t>
            </a:r>
          </a:p>
          <a:p>
            <a:pPr eaLnBrk="0" hangingPunct="0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Информационная работа, учет замечаний, сбор предложений.</a:t>
            </a:r>
          </a:p>
          <a:p>
            <a:pPr eaLnBrk="0" hangingPunct="0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Организация 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профсоюзного 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органа.</a:t>
            </a:r>
          </a:p>
          <a:p>
            <a:pPr eaLnBrk="0" hangingPunct="0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взаимодействия с вышестоящим профсоюзом.</a:t>
            </a:r>
          </a:p>
          <a:p>
            <a:pPr eaLnBrk="0" hangingPunct="0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Проведение отчетно-выборной кампании.</a:t>
            </a:r>
          </a:p>
          <a:p>
            <a:pPr eaLnBrk="0" hangingPunct="0"/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Контроль 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исполнением постановлений профсоюзных органов, </a:t>
            </a:r>
            <a:endParaRPr lang="ru-RU" sz="2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постановлений </a:t>
            </a:r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собраний, решений профкома, коллективного договора.</a:t>
            </a:r>
          </a:p>
          <a:p>
            <a:pPr eaLnBrk="0" hangingPunct="0"/>
            <a:r>
              <a:rPr lang="ru-RU" sz="22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Организация и ведение учета профсоюзного членства.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76446"/>
            <a:ext cx="1823228" cy="14286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049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усеченными противолежащими углами 4"/>
          <p:cNvSpPr/>
          <p:nvPr/>
        </p:nvSpPr>
        <p:spPr>
          <a:xfrm rot="5400000">
            <a:off x="1966996" y="958095"/>
            <a:ext cx="3103762" cy="3422772"/>
          </a:xfrm>
          <a:prstGeom prst="snip2DiagRect">
            <a:avLst>
              <a:gd name="adj1" fmla="val 7353"/>
              <a:gd name="adj2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85999" y="3746216"/>
            <a:ext cx="3371891" cy="2227557"/>
          </a:xfrm>
          <a:prstGeom prst="snip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4789106" y="649906"/>
            <a:ext cx="3545602" cy="1724296"/>
          </a:xfrm>
          <a:prstGeom prst="snip2Diag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охране труда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323584" y="1748193"/>
            <a:ext cx="4602702" cy="2982684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6" y="409766"/>
            <a:ext cx="1593162" cy="1248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920342" y="2503320"/>
            <a:ext cx="3456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омиссий МАДОУ д/с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90 города Тюмени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4333" y="1512054"/>
            <a:ext cx="27147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распределению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стимулирующих 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5657891" y="4060236"/>
            <a:ext cx="3860578" cy="2368511"/>
          </a:xfrm>
          <a:prstGeom prst="snip2DiagRect">
            <a:avLst>
              <a:gd name="adj1" fmla="val 17143"/>
              <a:gd name="adj2" fmla="val 16667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по списанию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средств 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материалов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7668" y="4478867"/>
            <a:ext cx="1825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Комиссия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ревизионная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51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9" y="244180"/>
            <a:ext cx="1498600" cy="1330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879600" y="261257"/>
            <a:ext cx="76868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профсоюзного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о работе </a:t>
            </a:r>
          </a:p>
          <a:p>
            <a:pPr algn="ctr"/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с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2024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027423540"/>
              </p:ext>
            </p:extLst>
          </p:nvPr>
        </p:nvGraphicFramePr>
        <p:xfrm>
          <a:off x="741812" y="1889759"/>
          <a:ext cx="8222079" cy="4801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95601" y="1215364"/>
            <a:ext cx="5571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Численность членов Профсоюза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7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45" y="357053"/>
            <a:ext cx="1313856" cy="12017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521429"/>
              </p:ext>
            </p:extLst>
          </p:nvPr>
        </p:nvGraphicFramePr>
        <p:xfrm>
          <a:off x="2023289" y="226867"/>
          <a:ext cx="7799584" cy="6125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919">
                  <a:extLst>
                    <a:ext uri="{9D8B030D-6E8A-4147-A177-3AD203B41FA5}">
                      <a16:colId xmlns:a16="http://schemas.microsoft.com/office/drawing/2014/main" val="2795508086"/>
                    </a:ext>
                  </a:extLst>
                </a:gridCol>
                <a:gridCol w="7171665">
                  <a:extLst>
                    <a:ext uri="{9D8B030D-6E8A-4147-A177-3AD203B41FA5}">
                      <a16:colId xmlns:a16="http://schemas.microsoft.com/office/drawing/2014/main" val="1085394703"/>
                    </a:ext>
                  </a:extLst>
                </a:gridCol>
              </a:tblGrid>
              <a:tr h="373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ОРГАНИЗАЦИЯ</a:t>
                      </a:r>
                      <a:r>
                        <a:rPr lang="ru-RU" baseline="0" dirty="0" smtClean="0"/>
                        <a:t> И ПРОВЕДЕНИЕ МЕРОПРИЯТИЙ</a:t>
                      </a:r>
                      <a:r>
                        <a:rPr lang="ru-RU" dirty="0" smtClean="0"/>
                        <a:t> В ДОУ: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58431370"/>
                  </a:ext>
                </a:extLst>
              </a:tr>
              <a:tr h="37338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«День дошкольного работника» (фуршет, экскурсия</a:t>
                      </a:r>
                      <a:r>
                        <a:rPr lang="ru-RU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городу, подарочные сертификаты)</a:t>
                      </a:r>
                      <a:endParaRPr lang="ru-RU" sz="18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29574025"/>
                  </a:ext>
                </a:extLst>
              </a:tr>
              <a:tr h="37338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«День пожилого человека» (чаепитие с ветеранами труда)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04997314"/>
                  </a:ext>
                </a:extLst>
              </a:tr>
              <a:tr h="35658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«Новый год» (фуршет,</a:t>
                      </a:r>
                      <a:r>
                        <a:rPr lang="ru-RU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сладкие подарки, подарочные сертификаты</a:t>
                      </a:r>
                      <a:r>
                        <a:rPr lang="ru-RU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45752935"/>
                  </a:ext>
                </a:extLst>
              </a:tr>
              <a:tr h="64447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«23 февраля», «8 Марта» (фуршет, подарочные</a:t>
                      </a:r>
                      <a:r>
                        <a:rPr lang="ru-RU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сертификаты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поздравления)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5542398"/>
                  </a:ext>
                </a:extLst>
              </a:tr>
              <a:tr h="43492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«Песня года» (Награждение,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памятные подарки)</a:t>
                      </a:r>
                      <a:endPara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13221500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Награждение профсоюзных активистов (Подарочные сертификаты)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94589734"/>
                  </a:ext>
                </a:extLst>
              </a:tr>
              <a:tr h="37338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3A44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Конкурс «Алло, мы ищем таланты!»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672006001"/>
                  </a:ext>
                </a:extLst>
              </a:tr>
              <a:tr h="442847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материальной помощи (потеря близкого родственника, лечение)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70625619"/>
                  </a:ext>
                </a:extLst>
              </a:tr>
              <a:tr h="37338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3A44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Спортивные соревнования по корпусам «Веселые старты»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59405325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3A447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Поздравление юбиляров (55 лет) (памятные подарки)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26465105"/>
                  </a:ext>
                </a:extLst>
              </a:tr>
              <a:tr h="43388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летнего отдыха</a:t>
                      </a:r>
                      <a:endParaRPr lang="ru-RU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98976786"/>
                  </a:ext>
                </a:extLst>
              </a:tr>
              <a:tr h="64447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3A447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62523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08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448733"/>
            <a:ext cx="1319492" cy="10339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723701"/>
              </p:ext>
            </p:extLst>
          </p:nvPr>
        </p:nvGraphicFramePr>
        <p:xfrm>
          <a:off x="1989128" y="1090375"/>
          <a:ext cx="8221672" cy="483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61">
                  <a:extLst>
                    <a:ext uri="{9D8B030D-6E8A-4147-A177-3AD203B41FA5}">
                      <a16:colId xmlns:a16="http://schemas.microsoft.com/office/drawing/2014/main" val="2795508086"/>
                    </a:ext>
                  </a:extLst>
                </a:gridCol>
                <a:gridCol w="7819411">
                  <a:extLst>
                    <a:ext uri="{9D8B030D-6E8A-4147-A177-3AD203B41FA5}">
                      <a16:colId xmlns:a16="http://schemas.microsoft.com/office/drawing/2014/main" val="1085394703"/>
                    </a:ext>
                  </a:extLst>
                </a:gridCol>
              </a:tblGrid>
              <a:tr h="5477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УЧАСТИЕ ЧЛЕНОВ ПРОФСОЮЗА В ГОРОДСКИХ МЕРОПРИЯТИЯХ: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58431370"/>
                  </a:ext>
                </a:extLst>
              </a:tr>
              <a:tr h="54772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профактива по охране труда (Федорова Т.А.)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29574025"/>
                  </a:ext>
                </a:extLst>
              </a:tr>
              <a:tr h="547721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Интеллектуальная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игра «</a:t>
                      </a:r>
                      <a:r>
                        <a:rPr lang="ru-RU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Профквиз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baseline="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Икрон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6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«Виват,</a:t>
                      </a:r>
                      <a:r>
                        <a:rPr lang="ru-RU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таланты!»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04997314"/>
                  </a:ext>
                </a:extLst>
              </a:tr>
              <a:tr h="38367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Городская</a:t>
                      </a:r>
                      <a:r>
                        <a:rPr lang="ru-RU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партакиада (сборная команда 1, 2, 3, 4 корпусов)</a:t>
                      </a:r>
                    </a:p>
                    <a:p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45752935"/>
                  </a:ext>
                </a:extLst>
              </a:tr>
              <a:tr h="50065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«Единый профсоюзный диктант»</a:t>
                      </a:r>
                    </a:p>
                    <a:p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5542398"/>
                  </a:ext>
                </a:extLst>
              </a:tr>
              <a:tr h="6899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Билеты на детские спектакли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13221500"/>
                  </a:ext>
                </a:extLst>
              </a:tr>
              <a:tr h="762509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800" b="0" kern="1200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962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66910" y="404665"/>
            <a:ext cx="7772400" cy="4496907"/>
          </a:xfrm>
          <a:solidFill>
            <a:schemeClr val="bg2"/>
          </a:solidFill>
          <a:effectLst>
            <a:innerShdw blurRad="63500" dist="50800" dir="2700000">
              <a:prstClr val="black">
                <a:alpha val="50000"/>
              </a:prstClr>
            </a:innerShdw>
            <a:softEdge rad="317500"/>
          </a:effectLst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</a:pP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ОТКРЫТЫЙ (ПУБЛИЧНЫЙ) ФИНАНСОВЫЙ ОТЧЁТ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первичной профсоюзной организации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МАДОУ детский сад №90 города Тюмени 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за период с </a:t>
            </a:r>
            <a:r>
              <a:rPr lang="ru-RU" sz="3200" dirty="0" smtClean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2020 </a:t>
            </a:r>
            <a: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г. 2024 г.</a:t>
            </a:r>
            <a:br>
              <a:rPr lang="ru-RU" sz="3200" dirty="0">
                <a:ln w="6350" cap="flat" cmpd="sng" algn="ctr">
                  <a:solidFill>
                    <a:srgbClr val="054697"/>
                  </a:solidFill>
                  <a:prstDash val="solid"/>
                  <a:round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3200" dirty="0">
                <a:ea typeface="Calibri"/>
                <a:cs typeface="Times New Roman"/>
              </a:rPr>
              <a:t/>
            </a:r>
            <a:br>
              <a:rPr lang="ru-RU" sz="3200" dirty="0">
                <a:ea typeface="Calibri"/>
                <a:cs typeface="Times New Roman"/>
              </a:rPr>
            </a:br>
            <a:endParaRPr lang="ru-RU" sz="3200" dirty="0"/>
          </a:p>
        </p:txBody>
      </p:sp>
      <p:pic>
        <p:nvPicPr>
          <p:cNvPr id="4" name="Рисунок 3" descr="http://sh17.oskoluno.ru/profcouz/1272441723_logo-rainbow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4581129"/>
            <a:ext cx="2428875" cy="181546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979186" y="4939257"/>
            <a:ext cx="19288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ППО МАДОУ д/с №90 г. Тюмени</a:t>
            </a:r>
          </a:p>
        </p:txBody>
      </p:sp>
      <p:pic>
        <p:nvPicPr>
          <p:cNvPr id="11" name="Picture 28" descr="http://player.myshared.ru/17/1167022/slides/slide_1.jpg"/>
          <p:cNvPicPr>
            <a:picLocks noChangeAspect="1" noChangeArrowheads="1"/>
          </p:cNvPicPr>
          <p:nvPr/>
        </p:nvPicPr>
        <p:blipFill>
          <a:blip r:embed="rId3"/>
          <a:srcRect l="7087" t="3150" r="71811" b="62992"/>
          <a:stretch>
            <a:fillRect/>
          </a:stretch>
        </p:blipFill>
        <p:spPr bwMode="auto">
          <a:xfrm>
            <a:off x="1666852" y="214295"/>
            <a:ext cx="723587" cy="8707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4559796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4" y="525192"/>
            <a:ext cx="1601355" cy="1254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89667" y="2218267"/>
            <a:ext cx="5361148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2020 г.: Взносы – 161956,69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Праздник 8 марта –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5000,00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(подарочные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сертификаты, лотерея)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День дошкольного работника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50000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подарочные сертификаты)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Новый год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63000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подарочные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сертификаты)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4014" y="6050315"/>
            <a:ext cx="52362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 израсходовано</a:t>
            </a:r>
            <a:r>
              <a:rPr lang="ru-RU" sz="20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168 000 руб.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66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4" y="525192"/>
            <a:ext cx="1601355" cy="1254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89667" y="2218267"/>
            <a:ext cx="5361148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2021 г.: Взносы – 192230,06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Праздник 8 марта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61000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подарочные сертификаты)</a:t>
            </a:r>
            <a:endPara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День дошкольного работника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подарочные сертификаты)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Новый год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75000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подарочные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сертификаты)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64014" y="6022606"/>
            <a:ext cx="5417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 израсходовано</a:t>
            </a:r>
            <a:r>
              <a:rPr lang="ru-RU" sz="20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216 000 руб.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4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4" y="525192"/>
            <a:ext cx="1601355" cy="1254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89667" y="2218267"/>
            <a:ext cx="548746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2022 г.: Взносы -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155 311,98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Праздник и 23 феврали и 8 марта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58000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(фуршет, подарочные сертификаты)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Веселые старты–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День дошкольного работника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46000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подарочные сертификаты)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Новый год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44000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подарочные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сертификаты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5. Подарки юбилярам –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6. Канцтовары (грамоты и рамки) –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 Билеты на спектакли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3700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34691" y="6211402"/>
            <a:ext cx="5001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 израсходовано</a:t>
            </a:r>
            <a:r>
              <a:rPr lang="ru-RU" sz="20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156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 руб.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9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014" y="525192"/>
            <a:ext cx="1601355" cy="1254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89667" y="2218267"/>
            <a:ext cx="873341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2023 г.: Взносы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136 892, 39 руб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Праздник и 23 феврали и 8 марта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40000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(фуршет, 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День дошкольного работника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45000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(экскурсия,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подарочные сертификаты)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. Новый год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50000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(фуршетный стол, подарочные сертификаты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Подарок за участие в областном конкурсе «Педагог года – 2023» -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 руб.</a:t>
            </a:r>
          </a:p>
          <a:p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5. Подарки юбилярам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2000 руб.</a:t>
            </a:r>
          </a:p>
          <a:p>
            <a:r>
              <a:rPr lang="ru-RU" sz="2000" dirty="0" smtClean="0">
                <a:solidFill>
                  <a:srgbClr val="444D26"/>
                </a:solidFill>
                <a:latin typeface="Times New Roman" pitchFamily="18" charset="0"/>
                <a:cs typeface="Times New Roman" pitchFamily="18" charset="0"/>
              </a:rPr>
              <a:t>6. Обучение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1500 руб.</a:t>
            </a:r>
          </a:p>
          <a:p>
            <a:r>
              <a:rPr lang="ru-RU" sz="2000" dirty="0" smtClean="0">
                <a:solidFill>
                  <a:srgbClr val="444D26"/>
                </a:solidFill>
                <a:latin typeface="Times New Roman" pitchFamily="18" charset="0"/>
                <a:cs typeface="Times New Roman" pitchFamily="18" charset="0"/>
              </a:rPr>
              <a:t>7. Приобретение билетов –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4250 руб.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15247" y="6211402"/>
            <a:ext cx="3420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Итого</a:t>
            </a:r>
            <a:r>
              <a:rPr lang="ru-RU" sz="20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144 750 руб.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490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81" y="457458"/>
            <a:ext cx="1601355" cy="1254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707959" y="2189276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Отчёт </a:t>
            </a:r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контрольно-ревизионной комиссии </a:t>
            </a:r>
          </a:p>
          <a:p>
            <a:pPr algn="ctr"/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с </a:t>
            </a:r>
            <a:r>
              <a:rPr lang="ru-RU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2024 </a:t>
            </a:r>
            <a:r>
              <a:rPr lang="ru-RU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40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694476"/>
            <a:ext cx="8669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контрольно-ревизионной </a:t>
            </a:r>
            <a:endParaRPr lang="ru-RU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комиссии: Андросова И.Ю.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359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02" y="333065"/>
            <a:ext cx="1440021" cy="112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489979"/>
              </p:ext>
            </p:extLst>
          </p:nvPr>
        </p:nvGraphicFramePr>
        <p:xfrm>
          <a:off x="2134369" y="1461409"/>
          <a:ext cx="7078905" cy="383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6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6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2463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Взносы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478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161956,69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168 000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31164,76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381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07933" y="333065"/>
            <a:ext cx="283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988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02" y="333065"/>
            <a:ext cx="1440021" cy="112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170602"/>
              </p:ext>
            </p:extLst>
          </p:nvPr>
        </p:nvGraphicFramePr>
        <p:xfrm>
          <a:off x="2120514" y="1461409"/>
          <a:ext cx="7272867" cy="4109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4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4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5680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Взносы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540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192230,06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216 000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32 658,64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325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07933" y="333065"/>
            <a:ext cx="283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533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02" y="333065"/>
            <a:ext cx="1440021" cy="112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72924"/>
              </p:ext>
            </p:extLst>
          </p:nvPr>
        </p:nvGraphicFramePr>
        <p:xfrm>
          <a:off x="2092805" y="1461409"/>
          <a:ext cx="7508394" cy="3915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2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2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82428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Взносы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945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155 311,98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156 787,70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31 182,94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564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07933" y="333065"/>
            <a:ext cx="283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354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02" y="333065"/>
            <a:ext cx="1440021" cy="112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492592"/>
              </p:ext>
            </p:extLst>
          </p:nvPr>
        </p:nvGraphicFramePr>
        <p:xfrm>
          <a:off x="2231350" y="1654078"/>
          <a:ext cx="7023486" cy="3361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1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15994"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Взносы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</a:t>
                      </a:r>
                      <a:endParaRPr lang="ru-RU" sz="2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9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136 892,39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144 750,60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23 809,80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5676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207933" y="333065"/>
            <a:ext cx="2836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470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7942" y="700723"/>
            <a:ext cx="4355866" cy="31085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Lato"/>
              </a:rPr>
              <a:t>«Объединение </a:t>
            </a:r>
            <a:r>
              <a:rPr lang="ru-RU" sz="2800" b="1" dirty="0">
                <a:solidFill>
                  <a:srgbClr val="002060"/>
                </a:solidFill>
                <a:latin typeface="Lato"/>
              </a:rPr>
              <a:t>- это начало</a:t>
            </a:r>
            <a:r>
              <a:rPr lang="ru-RU" sz="2800" b="1" dirty="0" smtClean="0">
                <a:solidFill>
                  <a:srgbClr val="002060"/>
                </a:solidFill>
                <a:latin typeface="Lato"/>
              </a:rPr>
              <a:t>.</a:t>
            </a:r>
          </a:p>
          <a:p>
            <a:r>
              <a:rPr lang="ru-RU" sz="2800" b="1" dirty="0">
                <a:solidFill>
                  <a:srgbClr val="002060"/>
                </a:solidFill>
                <a:latin typeface="Lato"/>
              </a:rPr>
              <a:t> Держаться вместе - это прогресс</a:t>
            </a:r>
            <a:r>
              <a:rPr lang="ru-RU" sz="2800" b="1" dirty="0" smtClean="0">
                <a:solidFill>
                  <a:srgbClr val="002060"/>
                </a:solidFill>
                <a:latin typeface="Lato"/>
              </a:rPr>
              <a:t>.</a:t>
            </a:r>
          </a:p>
          <a:p>
            <a:r>
              <a:rPr lang="ru-RU" sz="2800" b="1" dirty="0">
                <a:solidFill>
                  <a:srgbClr val="002060"/>
                </a:solidFill>
                <a:latin typeface="Lato"/>
              </a:rPr>
              <a:t> Совместная работа </a:t>
            </a:r>
            <a:r>
              <a:rPr lang="ru-RU" sz="2800" b="1" dirty="0" smtClean="0">
                <a:solidFill>
                  <a:srgbClr val="002060"/>
                </a:solidFill>
                <a:latin typeface="Lato"/>
              </a:rPr>
              <a:t>– это успех.»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Lato"/>
              </a:rPr>
              <a:t>              Генри </a:t>
            </a:r>
            <a:r>
              <a:rPr lang="ru-RU" sz="2800" b="1" dirty="0">
                <a:solidFill>
                  <a:srgbClr val="002060"/>
                </a:solidFill>
                <a:latin typeface="Lato"/>
              </a:rPr>
              <a:t>Форд</a:t>
            </a:r>
            <a:endParaRPr lang="ru-RU" sz="2800" b="1" i="0" dirty="0">
              <a:solidFill>
                <a:srgbClr val="002060"/>
              </a:solidFill>
              <a:effectLst/>
              <a:latin typeface="La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1" y="3734692"/>
            <a:ext cx="4367939" cy="30401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13809" y="11985"/>
            <a:ext cx="4829695" cy="267765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 ДЕВИЗ :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Искренне желай процветания своей организации, болей душой за свое дело и успех придет!!!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810" y="2689641"/>
            <a:ext cx="5045825" cy="41683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35" y="2908541"/>
            <a:ext cx="2574175" cy="38663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504" y="11985"/>
            <a:ext cx="2768139" cy="28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16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1" y="1695796"/>
            <a:ext cx="8570421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светлом будущем заботятся политики,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светлом прошлом – историки,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светлом настоящем – </a:t>
            </a:r>
            <a:r>
              <a:rPr lang="ru-RU" sz="32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профсоюзы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3448397"/>
            <a:ext cx="8570421" cy="3368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614" y="182880"/>
            <a:ext cx="3208713" cy="65310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968" y="-66564"/>
            <a:ext cx="2759825" cy="176236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182880"/>
            <a:ext cx="4355870" cy="15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41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00" y="87682"/>
            <a:ext cx="8467594" cy="60625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756" y="0"/>
            <a:ext cx="3887244" cy="380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0209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958</TotalTime>
  <Words>947</Words>
  <Application>Microsoft Office PowerPoint</Application>
  <PresentationFormat>Широкоэкранный</PresentationFormat>
  <Paragraphs>190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4" baseType="lpstr">
      <vt:lpstr>Arial</vt:lpstr>
      <vt:lpstr>Arial Unicode MS</vt:lpstr>
      <vt:lpstr>Calibri</vt:lpstr>
      <vt:lpstr>Lato</vt:lpstr>
      <vt:lpstr>Lucida Sans Unicode</vt:lpstr>
      <vt:lpstr>Times New Roman</vt:lpstr>
      <vt:lpstr>Trebuchet MS</vt:lpstr>
      <vt:lpstr>Verdana</vt:lpstr>
      <vt:lpstr>Wingdings 2</vt:lpstr>
      <vt:lpstr>Wingdings 3</vt:lpstr>
      <vt:lpstr>Аспект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ОТКРЫТЫЙ (ПУБЛИЧНЫЙ) ФИНАНСОВЫЙ ОТЧЁТ первичной профсоюзной организации МАДОУ детский сад №90 города Тюмени  за период с 2020 г. 2024 г.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</dc:creator>
  <cp:lastModifiedBy>User</cp:lastModifiedBy>
  <cp:revision>98</cp:revision>
  <dcterms:created xsi:type="dcterms:W3CDTF">2024-04-23T13:27:38Z</dcterms:created>
  <dcterms:modified xsi:type="dcterms:W3CDTF">2024-05-28T05:42:57Z</dcterms:modified>
</cp:coreProperties>
</file>